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34.gif" ContentType="image/gif"/>
  <Override PartName="/ppt/media/image4.png" ContentType="image/png"/>
  <Override PartName="/ppt/media/image28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1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53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presProps.xml" ContentType="application/vnd.openxmlformats-officedocument.presentationml.presPro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445ECA9-A274-4E76-8618-33318BC5A593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4716B2A-370A-46DE-806D-B9F82DDC86CB}" type="slidenum">
              <a:t>&lt;#&gt;</a:t>
            </a:fld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EF339B6-D24B-4BBC-801F-6598A65BC8D2}" type="slidenum">
              <a:t>&lt;#&gt;</a:t>
            </a:fld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303C606-5FFE-45C6-A44E-9EDC758B8C5D}" type="slidenum">
              <a:t>&lt;#&gt;</a:t>
            </a:fld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FC26CD2-E0A4-4658-A6CE-E17F7E03D249}" type="slidenum">
              <a:t>&lt;#&gt;</a:t>
            </a:fld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F3F336C-DC41-4DB1-B1CD-1AA5FF7C180B}" type="slidenum">
              <a:t>&lt;#&gt;</a:t>
            </a:fld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44A1A13-17CD-43CC-ACC6-5EB4AC2F9918}" type="slidenum">
              <a:t>&lt;#&gt;</a:t>
            </a:fld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E0B8C03-F3CC-4E2D-98DD-BF90F7F5075A}" type="slidenum">
              <a:t>&lt;#&gt;</a:t>
            </a:fld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60E4B32-9203-4C1F-9AA9-8E9790C87181}" type="slidenum">
              <a:t>&lt;#&gt;</a:t>
            </a:fld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DA45BEA-ED2C-4AD3-8680-C92B1A8B7F3C}" type="slidenum">
              <a:t>&lt;#&gt;</a:t>
            </a:fld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2CF305F-F297-4414-91A7-CEC2C506F78F}" type="slidenum">
              <a:t>&lt;#&gt;</a:t>
            </a:fld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A2B050F-B4BB-49AD-851D-24F56767E780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C0DEE5D-D22E-4712-938C-742B4596C218}" type="slidenum">
              <a:t>&lt;#&gt;</a:t>
            </a:fld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9D7E8D3-DA48-46AD-A280-923C754839F4}" type="slidenum">
              <a:t>&lt;#&gt;</a:t>
            </a:fld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0A0808DB-E659-4AC4-9B1E-19AB2FE9921C}" type="slidenum">
              <a:t>&lt;#&gt;</a:t>
            </a:fld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D8FBF8D-6798-4003-B852-0976CDD26F2C}" type="slidenum">
              <a:t>&lt;#&gt;</a:t>
            </a:fld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35E4CB03-6B4B-4847-9049-C6048A5F24CF}" type="slidenum">
              <a:t>&lt;#&gt;</a:t>
            </a:fld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0F8FC51-DDE0-4849-8018-E04B268A22A9}" type="slidenum">
              <a:t>&lt;#&gt;</a:t>
            </a:fld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91C407C-563A-4269-B0AA-411F618C3DCB}" type="slidenum">
              <a:t>&lt;#&gt;</a:t>
            </a:fld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BC29711-83B6-4107-A90F-E2707B6E0E9C}" type="slidenum">
              <a:t>&lt;#&gt;</a:t>
            </a:fld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39811736-C85B-41B9-8F0B-E45266D06F37}" type="slidenum">
              <a:t>&lt;#&gt;</a:t>
            </a:fld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61EFE472-EDD8-4CEA-B738-C2D72E8556B0}" type="slidenum">
              <a:t>&lt;#&gt;</a:t>
            </a:fld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55C4F76-6F4B-4572-8347-143C4E6EB8C6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E73782E-2322-4675-BCC7-0F180BD337B1}" type="slidenum">
              <a:t>&lt;#&gt;</a:t>
            </a:fld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4809A62-8CCD-428C-A33A-74565C5702C0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1F54C2-919E-4C8B-A2E3-1E45EB473074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79144A-9EC1-40A2-A787-452364D673BE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2A6DF3-28C1-482B-874A-FDA4E7108538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BBEE47-0855-4A53-B736-1DFE3F4B5E63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5C66D6-A193-4812-9A68-394D7E2250C6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96BB66-8804-48D4-B357-DEE61A68EA63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0FB917-139C-415F-8E73-44C9C11D5AF5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1E5C37E-5F9B-4F2B-B18F-ADE9B510A59F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78593B-47AE-4B23-996C-4A590523F57C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EABEA1-9E26-489B-8C6E-A80DB9F13CF3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D66F8A-7DE4-4C4F-9B6F-0CC7158F5BF8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98E884-89D3-4939-A0C6-22FC0D33A6B1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0E565F-15C6-4832-8739-58811E860440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B985848-9AD9-452D-850C-F4B6E177A593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CF4A60E-DD76-4C99-9DF2-593A1572E7E5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1FE934C-3335-4ADC-A212-A5B0EDF3C1CC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8CB842F-4026-4B95-80FA-4D4EC0C0E9E4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DA8AD42-E969-4F92-B103-DB93C456B7B9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782752B-07EE-4D18-8D7A-9D70485F1B1B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B788C51-02FF-4C33-BE08-27BD80857A61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D6C1A54-C00D-4C7C-A323-A05C67A6B81C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E1C87C2-D344-4457-83B9-164DCB4A3D03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D75F9E3-8AD8-4162-A61F-0B6D594EE0A4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4F09EBB-53D0-46F9-A893-550D7C696342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A484507-9A7B-42CA-A31C-401C52FBD3F4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0163326-2909-417A-9A2D-AD899BFB8529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21A434D-B0DE-4F9B-A804-50425EE3D878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16CCF56-E8ED-478D-BAD5-0B969FB461F1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6AF6533-98BC-4235-A6B1-C851BCF69CA0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02DCF2B-9DB8-48B9-A4A8-439D7106518D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923B7A5-291C-4C64-934C-10701F73235A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652D871-E06B-44AF-B134-D03A1831B91A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F8217C4-2587-4359-9ECA-ACDD68DD9BE8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6DCEE6C-E547-4D3B-8B61-3C6CE2E9D157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CFDFA42-E771-4529-B4A8-16D4A189EBE3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5C305F3-7206-4DF0-A2EC-23A242CAD005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872FDDF-F4A4-49DD-AA63-0EFB4560D169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3201056-2A3E-4281-88FC-75A68EB7B885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2B998D2-040C-411D-AC1F-8FC2FC8AF6C0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77B2035-2E48-4BE1-AB53-73AED34997C6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27760FC-CA66-440E-81EA-6692EFEF1B86}" type="slidenum">
              <a:t>&lt;#&gt;</a:t>
            </a:fld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BF01682-A4CC-461D-83BA-6D72302C71DC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16F026C-5CB4-483D-9A49-D0CD2CC18166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657CBB7-6636-4E42-AE16-9A13FFCCDF5F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E386621-3BCD-45A4-ADBF-DD041371B2D2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E6D5FFB-1394-423B-85CE-EB4C76117A82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F4C2824-511F-44D0-B7E2-1E08750030B8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A918EF0-6BCC-4D12-A70D-4D9205D3D827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5CCBEF-B677-4A59-95B8-824EFEFCFFE9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E164B34-8694-4B7D-B8E0-B4AA5A5C3B6F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7F533E3-E8F0-4D6B-A784-7801FF10727D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755BC4A-30F3-46FA-AD93-066D66E61282}" type="slidenum">
              <a:t>&lt;#&gt;</a:t>
            </a:fld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D6AB890-FD56-4FCD-86E8-6830F1EF52E1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5052E03-72FB-4738-A84F-266F31AFB1AB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4924F5A-917D-4EB0-88D7-B1F9AFEC877A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937C3D5-2869-4924-B961-ACE9B15257DB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4B5A752-73B2-4AAE-B44E-C586DA895845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47EE991-88B6-462E-8C8E-E49E631AB2F7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A67FA19-99C1-41CA-88C4-2F3317F75582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C3D6EDD-B05D-4C37-95DD-388F9A4E5E70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30261AB-6CA6-435A-969C-0590E31D6AA2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64761E1-8516-461F-B83C-9EF68B52EEE1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EFF0F5C-54BC-4118-9BDD-21FF6CBCBC44}" type="slidenum">
              <a:t>&lt;#&gt;</a:t>
            </a:fld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5187468-958D-419E-B031-0C5934DA3723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E1014B3-9862-435C-B909-82A72C84CA58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39DD5D8-4AC1-4ACF-A0F8-C1E2CBC2ADBE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525B3F7-D9EE-461A-93F1-8D68C5FBB67C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852C81A4-8061-4716-B01F-15EB67243364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8DBBE16-BAC0-4DE0-AB22-18711A9C7CAB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E8090D3A-A69D-476D-B2AB-0229151DF15A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DBFE958-E3AC-47F4-940E-0072A32A0B98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05BEFF1-0D47-48C8-B08B-5486BDD3430A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6708A9D-1D23-43C6-A57C-9166B4602F45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F38B8D9-12FC-4CBF-9E35-95240026DD20}" type="slidenum">
              <a:t>&lt;#&gt;</a:t>
            </a:fld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EF75738-7873-4035-B51D-925B5C05E443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BE9692F-CDF8-44FC-8D80-2E1944AF7BBA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A079EE0-3A47-4B30-9D05-3DB698247A4C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E381834-387D-4D52-ABB4-BF1912C7CDD9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F361E4F-6B09-4299-8492-69DC95BFB4D0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DD3C8E4-D81F-4254-9281-5EC7D7ADD744}" type="slidenum">
              <a:t>&lt;#&gt;</a:t>
            </a:fld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7AB3D6A-95F3-40A4-A66B-42CA01FA7225}" type="slidenum">
              <a:t>&lt;#&gt;</a:t>
            </a:fld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C873E62-7375-4380-A310-BC2AC195AB4E}" type="slidenum">
              <a:t>&lt;#&gt;</a:t>
            </a:fld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7509F37-B751-4233-9A0D-6B5AEFD6EED4}" type="slidenum">
              <a:t>&lt;#&gt;</a:t>
            </a:fld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566FFD5-5076-4A4C-B67B-E3CE45ACAC5D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B889B27-71A2-4D80-981E-6F73A1EC9866}" type="slidenum">
              <a:t>&lt;#&gt;</a:t>
            </a:fld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1325C43-5462-44CF-86FF-F506F76FABF5}" type="slidenum">
              <a:t>&lt;#&gt;</a:t>
            </a:fld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4826DD1-A46A-43E3-A67F-5CC4F91A4CF5}" type="slidenum">
              <a:t>&lt;#&gt;</a:t>
            </a:fld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E9B483F-85E5-40DB-90C7-4CAC9421F84A}" type="slidenum">
              <a:t>&lt;#&gt;</a:t>
            </a:fld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3CF1A19-BAE0-4AE0-9039-D678321DD838}" type="slidenum">
              <a:t>&lt;#&gt;</a:t>
            </a:fld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9252BC1-C4FA-4A76-A5CE-9D10FE1740E0}" type="slidenum">
              <a:t>&lt;#&gt;</a:t>
            </a:fld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8CE76B0-09A6-4E47-91F4-DDC31076CA2D}" type="slidenum">
              <a:t>&lt;#&gt;</a:t>
            </a:fld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BE63A47-1D89-4A6F-94F7-2D72484078F7}" type="slidenum">
              <a:t>&lt;#&gt;</a:t>
            </a:fld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889BB8F-4995-481D-A423-283A7EF14E6E}" type="slidenum">
              <a:t>&lt;#&gt;</a:t>
            </a:fld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D85654B-274E-4E6D-AA1E-678992774A7F}" type="slidenum">
              <a:t>&lt;#&gt;</a:t>
            </a:fld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7029DC2-B3C9-4123-B3F2-45EE68501284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55;p14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" name="Google Shape;56;p14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2" name="Google Shape;57;p14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rgbClr val="eb56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Google Shape;58;p14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rgbClr val="1a998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7800" cy="166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ldNum" idx="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1CCFA14-51AD-4184-833D-A38148510020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69;p16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rgbClr val="e9ed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3" name="Google Shape;70;p16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384" name="Google Shape;71;p16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rgbClr val="eb56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5" name="Google Shape;72;p16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rgbClr val="1a998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sldNum" idx="10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C68C328-03ED-4C23-9A6C-1DB60D99F6E8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99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63;p15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44" name="Google Shape;64;p15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Google Shape;65;p15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ldNum" idx="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25996B2-2648-4D84-ABCD-C003AA14D37F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69;p16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rgbClr val="e9ed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6" name="Google Shape;70;p16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87" name="Google Shape;71;p16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rgbClr val="eb56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Google Shape;72;p16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rgbClr val="1a998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sldNum" idx="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DBB57D5-B7FA-462C-82E8-C55FA741A322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ldNum" idx="4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9236D36-ED91-4E9F-99A3-CB1656E8ABA8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69;p16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rgbClr val="e9ed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8" name="Google Shape;70;p16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169" name="Google Shape;71;p16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rgbClr val="eb56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Google Shape;72;p16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rgbClr val="1a998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5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623EE79-8F5D-4046-B879-8E560A826131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69;p16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rgbClr val="e9ed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1" name="Google Shape;70;p16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212" name="Google Shape;71;p16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rgbClr val="eb56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Google Shape;72;p16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rgbClr val="1a998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sldNum" idx="6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B76AF7D-F2FD-4565-9D1E-726004E3640C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69;p16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rgbClr val="e9ed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4" name="Google Shape;70;p16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255" name="Google Shape;71;p16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rgbClr val="eb56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" name="Google Shape;72;p16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rgbClr val="1a998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sldNum" idx="7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5B61B37-09A2-4845-AD65-F29FA7E68A34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69;p16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rgbClr val="e9ed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7" name="Google Shape;70;p16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298" name="Google Shape;71;p16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rgbClr val="eb56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Google Shape;72;p16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rgbClr val="1a998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sldNum" idx="8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C225855-13EB-49F8-82CB-1E1B7C76D8D6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69;p16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rgbClr val="e9ed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40" name="Google Shape;70;p16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341" name="Google Shape;71;p16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rgbClr val="eb56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Google Shape;72;p16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rgbClr val="1a998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sldNum" idx="9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32BDBB6-D2A5-4B46-8773-18D78D12E070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hyperlink" Target="https://ml-cheatsheet.readthedocs.io/en/latest/activation_functions.html" TargetMode="External"/><Relationship Id="rId4" Type="http://schemas.openxmlformats.org/officeDocument/2006/relationships/slideLayout" Target="../slideLayouts/slideLayout2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2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2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4.gif"/><Relationship Id="rId2" Type="http://schemas.openxmlformats.org/officeDocument/2006/relationships/slideLayout" Target="../slideLayouts/slideLayout2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hyperlink" Target="https://ml-cheatsheet.readthedocs.io/en/latest/backpropagation.html" TargetMode="External"/><Relationship Id="rId4" Type="http://schemas.openxmlformats.org/officeDocument/2006/relationships/slideLayout" Target="../slideLayouts/slideLayout2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8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slideLayout" Target="../slideLayouts/slideLayout9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slideLayout" Target="../slideLayouts/slideLayout11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hyperlink" Target="https://www.aiweirdness.com/ai-generated-valentines-cards/" TargetMode="External"/><Relationship Id="rId4" Type="http://schemas.openxmlformats.org/officeDocument/2006/relationships/hyperlink" Target="https://www.aiweirdness.com/ten-new-applications-for-neural-networks-17-12-28/" TargetMode="External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7800" cy="1664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400" spc="-1" strike="noStrike">
                <a:solidFill>
                  <a:srgbClr val="1a1a1a"/>
                </a:solidFill>
                <a:latin typeface="Lato"/>
                <a:ea typeface="Lato"/>
              </a:rPr>
              <a:t>Машинное обучение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subTitle"/>
          </p:nvPr>
        </p:nvSpPr>
        <p:spPr>
          <a:xfrm>
            <a:off x="727920" y="2724120"/>
            <a:ext cx="7687800" cy="540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Lato"/>
                <a:ea typeface="Lato"/>
              </a:rPr>
              <a:t>Нейронные сети. Начало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595959"/>
                </a:solidFill>
                <a:latin typeface="Lato"/>
                <a:ea typeface="Lato"/>
              </a:rPr>
              <a:t>(30.09.2023)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sldNum" idx="1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8906C25-F4BE-4517-BE52-0FFDCBE4A453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Принцип максимального правдоподобия. Maximum likelihood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2" name="Google Shape;194;p34" descr=""/>
          <p:cNvPicPr/>
          <p:nvPr/>
        </p:nvPicPr>
        <p:blipFill>
          <a:blip r:embed="rId1"/>
          <a:stretch/>
        </p:blipFill>
        <p:spPr>
          <a:xfrm>
            <a:off x="202320" y="1615320"/>
            <a:ext cx="4950000" cy="3150000"/>
          </a:xfrm>
          <a:prstGeom prst="rect">
            <a:avLst/>
          </a:prstGeom>
          <a:ln w="0">
            <a:noFill/>
          </a:ln>
        </p:spPr>
      </p:pic>
      <p:pic>
        <p:nvPicPr>
          <p:cNvPr id="453" name="Google Shape;195;p34" descr="\prod_sp(c = gt_s | x_s)"/>
          <p:cNvPicPr/>
          <p:nvPr/>
        </p:nvPicPr>
        <p:blipFill>
          <a:blip r:embed="rId2"/>
          <a:stretch/>
        </p:blipFill>
        <p:spPr>
          <a:xfrm>
            <a:off x="6337080" y="1386720"/>
            <a:ext cx="1602000" cy="270000"/>
          </a:xfrm>
          <a:prstGeom prst="rect">
            <a:avLst/>
          </a:prstGeom>
          <a:ln w="0">
            <a:noFill/>
          </a:ln>
        </p:spPr>
      </p:pic>
      <p:pic>
        <p:nvPicPr>
          <p:cNvPr id="454" name="Google Shape;196;p34" descr="\sum_sln p(c = gt_s | x_s)"/>
          <p:cNvPicPr/>
          <p:nvPr/>
        </p:nvPicPr>
        <p:blipFill>
          <a:blip r:embed="rId3"/>
          <a:stretch/>
        </p:blipFill>
        <p:spPr>
          <a:xfrm>
            <a:off x="6221880" y="2125440"/>
            <a:ext cx="1832760" cy="270000"/>
          </a:xfrm>
          <a:prstGeom prst="rect">
            <a:avLst/>
          </a:prstGeom>
          <a:ln w="0">
            <a:noFill/>
          </a:ln>
        </p:spPr>
      </p:pic>
      <p:pic>
        <p:nvPicPr>
          <p:cNvPr id="455" name="Google Shape;197;p34" descr="-\sum_sln p(c = gt_s | x_s)"/>
          <p:cNvPicPr/>
          <p:nvPr/>
        </p:nvPicPr>
        <p:blipFill>
          <a:blip r:embed="rId4"/>
          <a:stretch/>
        </p:blipFill>
        <p:spPr>
          <a:xfrm>
            <a:off x="6117840" y="2864520"/>
            <a:ext cx="2040480" cy="270000"/>
          </a:xfrm>
          <a:prstGeom prst="rect">
            <a:avLst/>
          </a:prstGeom>
          <a:ln w="0">
            <a:noFill/>
          </a:ln>
        </p:spPr>
      </p:pic>
      <p:sp>
        <p:nvSpPr>
          <p:cNvPr id="456" name="Google Shape;198;p34"/>
          <p:cNvSpPr/>
          <p:nvPr/>
        </p:nvSpPr>
        <p:spPr>
          <a:xfrm>
            <a:off x="7223400" y="3171240"/>
            <a:ext cx="4320" cy="31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595959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А как учиться?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8" name="Google Shape;204;p35" descr=""/>
          <p:cNvPicPr/>
          <p:nvPr/>
        </p:nvPicPr>
        <p:blipFill>
          <a:blip r:embed="rId1"/>
          <a:stretch/>
        </p:blipFill>
        <p:spPr>
          <a:xfrm>
            <a:off x="7283880" y="3232440"/>
            <a:ext cx="1859760" cy="191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А как учиться? Градиентный спуск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0" name="Google Shape;210;p36" descr=""/>
          <p:cNvPicPr/>
          <p:nvPr/>
        </p:nvPicPr>
        <p:blipFill>
          <a:blip r:embed="rId1"/>
          <a:stretch/>
        </p:blipFill>
        <p:spPr>
          <a:xfrm>
            <a:off x="514800" y="1545480"/>
            <a:ext cx="3771720" cy="309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19260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Стохастический градиентный спуск. Stochastic Gradient Descent (SGD)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2" name="Google Shape;216;p37" descr=""/>
          <p:cNvPicPr/>
          <p:nvPr/>
        </p:nvPicPr>
        <p:blipFill>
          <a:blip r:embed="rId1"/>
          <a:stretch/>
        </p:blipFill>
        <p:spPr>
          <a:xfrm>
            <a:off x="2295000" y="1835280"/>
            <a:ext cx="4554000" cy="2353320"/>
          </a:xfrm>
          <a:prstGeom prst="rect">
            <a:avLst/>
          </a:prstGeom>
          <a:ln w="0">
            <a:noFill/>
          </a:ln>
        </p:spPr>
      </p:pic>
      <p:pic>
        <p:nvPicPr>
          <p:cNvPr id="463" name="Google Shape;217;p37" descr=""/>
          <p:cNvPicPr/>
          <p:nvPr/>
        </p:nvPicPr>
        <p:blipFill>
          <a:blip r:embed="rId2"/>
          <a:stretch/>
        </p:blipFill>
        <p:spPr>
          <a:xfrm>
            <a:off x="6301800" y="3997080"/>
            <a:ext cx="2804040" cy="109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ffffff"/>
                </a:solidFill>
                <a:latin typeface="Raleway"/>
                <a:ea typeface="Raleway"/>
              </a:rPr>
              <a:t>Отдых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sldNum" idx="1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D1BF3EF-DF06-49DC-8895-23D1501C701D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Будет ли работать просто так?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7" name="Google Shape;229;p39" descr=""/>
          <p:cNvPicPr/>
          <p:nvPr/>
        </p:nvPicPr>
        <p:blipFill>
          <a:blip r:embed="rId1"/>
          <a:stretch/>
        </p:blipFill>
        <p:spPr>
          <a:xfrm>
            <a:off x="759240" y="1494000"/>
            <a:ext cx="4317840" cy="297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Функции активации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Google Shape;235;p40"/>
          <p:cNvSpPr/>
          <p:nvPr/>
        </p:nvSpPr>
        <p:spPr>
          <a:xfrm>
            <a:off x="747720" y="1373040"/>
            <a:ext cx="7037280" cy="310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Хотим, чтобы активация была: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Нелинейная: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Функция активации необходима для введения нелинейности в нейронные сети. Если функция активации не применяется, выходной сигнал становится простой линейной функцией. Неактивированная нейронная сеть будет действовать как линейная регрессия с ограниченной способностью к обучению: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Только нелинейные функции активации позволяют нейронным сетям решать задачи аппроксимации нелинейных функций: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Дифференцируемая: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Функции активации должны быть дифференцируемые, то есть от них можно взять производную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470" name="Google Shape;236;p40" descr="\hat{y}=NN(X,W_1,...,W_n)=X\cdot W_1\cdot ...\cdot W_n=X\cdot W"/>
          <p:cNvPicPr/>
          <p:nvPr/>
        </p:nvPicPr>
        <p:blipFill>
          <a:blip r:embed="rId1"/>
          <a:stretch/>
        </p:blipFill>
        <p:spPr>
          <a:xfrm>
            <a:off x="842760" y="2621160"/>
            <a:ext cx="4613040" cy="247680"/>
          </a:xfrm>
          <a:prstGeom prst="rect">
            <a:avLst/>
          </a:prstGeom>
          <a:ln w="0">
            <a:noFill/>
          </a:ln>
        </p:spPr>
      </p:pic>
      <p:pic>
        <p:nvPicPr>
          <p:cNvPr id="471" name="Google Shape;237;p40" descr="\hat{y}=NN(X,W_1,...,W_n)=\sigma(...\sigma(X\cdot W_1)...\cdot W_n)\neq X\cdot W"/>
          <p:cNvPicPr/>
          <p:nvPr/>
        </p:nvPicPr>
        <p:blipFill>
          <a:blip r:embed="rId2"/>
          <a:stretch/>
        </p:blipFill>
        <p:spPr>
          <a:xfrm>
            <a:off x="842760" y="3350160"/>
            <a:ext cx="5361480" cy="247680"/>
          </a:xfrm>
          <a:prstGeom prst="rect">
            <a:avLst/>
          </a:prstGeom>
          <a:ln w="0">
            <a:noFill/>
          </a:ln>
        </p:spPr>
      </p:pic>
      <p:sp>
        <p:nvSpPr>
          <p:cNvPr id="472" name="Google Shape;238;p40"/>
          <p:cNvSpPr/>
          <p:nvPr/>
        </p:nvSpPr>
        <p:spPr>
          <a:xfrm>
            <a:off x="8495280" y="4753800"/>
            <a:ext cx="88812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2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3"/>
              </a:rPr>
              <a:t>ссылка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Функции активации. Сигмоида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4" name="Google Shape;244;p41" descr="\sigma(x)=\frac{1}{1+e^{-x}}=\frac{e^{x}}{e^{x}+1}"/>
          <p:cNvPicPr/>
          <p:nvPr/>
        </p:nvPicPr>
        <p:blipFill>
          <a:blip r:embed="rId1"/>
          <a:stretch/>
        </p:blipFill>
        <p:spPr>
          <a:xfrm>
            <a:off x="811080" y="1518120"/>
            <a:ext cx="2877120" cy="506880"/>
          </a:xfrm>
          <a:prstGeom prst="rect">
            <a:avLst/>
          </a:prstGeom>
          <a:ln w="0">
            <a:noFill/>
          </a:ln>
        </p:spPr>
      </p:pic>
      <p:sp>
        <p:nvSpPr>
          <p:cNvPr id="475" name="Google Shape;245;p41"/>
          <p:cNvSpPr/>
          <p:nvPr/>
        </p:nvSpPr>
        <p:spPr>
          <a:xfrm>
            <a:off x="4607640" y="4336920"/>
            <a:ext cx="45360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Недостатки:</a:t>
            </a:r>
            <a:endParaRPr b="0" lang="en-US" sz="1200" spc="-1" strike="noStrike">
              <a:latin typeface="Arial"/>
            </a:endParaRPr>
          </a:p>
          <a:p>
            <a:pPr marL="457200" indent="-3049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Насыщение сигмоиды приводит к затуханию градиентов</a:t>
            </a:r>
            <a:endParaRPr b="0" lang="en-US" sz="1200" spc="-1" strike="noStrike">
              <a:latin typeface="Arial"/>
            </a:endParaRPr>
          </a:p>
          <a:p>
            <a:pPr marL="457200" indent="-3049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Выход сигмоиды не центрирован относительно нуля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476" name="Google Shape;246;p41" descr=""/>
          <p:cNvPicPr/>
          <p:nvPr/>
        </p:nvPicPr>
        <p:blipFill>
          <a:blip r:embed="rId2"/>
          <a:stretch/>
        </p:blipFill>
        <p:spPr>
          <a:xfrm>
            <a:off x="6818400" y="1440720"/>
            <a:ext cx="2110320" cy="1950120"/>
          </a:xfrm>
          <a:prstGeom prst="rect">
            <a:avLst/>
          </a:prstGeom>
          <a:ln w="0">
            <a:noFill/>
          </a:ln>
        </p:spPr>
      </p:pic>
      <p:pic>
        <p:nvPicPr>
          <p:cNvPr id="477" name="Google Shape;247;p41" descr=""/>
          <p:cNvPicPr/>
          <p:nvPr/>
        </p:nvPicPr>
        <p:blipFill>
          <a:blip r:embed="rId3"/>
          <a:stretch/>
        </p:blipFill>
        <p:spPr>
          <a:xfrm>
            <a:off x="4271760" y="1442520"/>
            <a:ext cx="2110320" cy="194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Функции активации. Гиперболический тангенс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Google Shape;253;p42"/>
          <p:cNvSpPr/>
          <p:nvPr/>
        </p:nvSpPr>
        <p:spPr>
          <a:xfrm>
            <a:off x="4607640" y="4336920"/>
            <a:ext cx="453600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Недостатки:</a:t>
            </a:r>
            <a:endParaRPr b="0" lang="en-US" sz="1200" spc="-1" strike="noStrike">
              <a:latin typeface="Arial"/>
            </a:endParaRPr>
          </a:p>
          <a:p>
            <a:pPr marL="457200" indent="-3049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Снова затухание градиентов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480" name="Google Shape;254;p42" descr="tanh(x)=\frac{2}{1+e^{-2x}}-1"/>
          <p:cNvPicPr/>
          <p:nvPr/>
        </p:nvPicPr>
        <p:blipFill>
          <a:blip r:embed="rId1"/>
          <a:stretch/>
        </p:blipFill>
        <p:spPr>
          <a:xfrm>
            <a:off x="793080" y="1543680"/>
            <a:ext cx="3102120" cy="534960"/>
          </a:xfrm>
          <a:prstGeom prst="rect">
            <a:avLst/>
          </a:prstGeom>
          <a:ln w="0">
            <a:noFill/>
          </a:ln>
        </p:spPr>
      </p:pic>
      <p:pic>
        <p:nvPicPr>
          <p:cNvPr id="481" name="Google Shape;255;p42" descr=""/>
          <p:cNvPicPr/>
          <p:nvPr/>
        </p:nvPicPr>
        <p:blipFill>
          <a:blip r:embed="rId2"/>
          <a:stretch/>
        </p:blipFill>
        <p:spPr>
          <a:xfrm>
            <a:off x="4337640" y="1337040"/>
            <a:ext cx="2024640" cy="2024640"/>
          </a:xfrm>
          <a:prstGeom prst="rect">
            <a:avLst/>
          </a:prstGeom>
          <a:ln w="0">
            <a:noFill/>
          </a:ln>
        </p:spPr>
      </p:pic>
      <p:pic>
        <p:nvPicPr>
          <p:cNvPr id="482" name="Google Shape;256;p42" descr=""/>
          <p:cNvPicPr/>
          <p:nvPr/>
        </p:nvPicPr>
        <p:blipFill>
          <a:blip r:embed="rId3"/>
          <a:stretch/>
        </p:blipFill>
        <p:spPr>
          <a:xfrm>
            <a:off x="6753240" y="1337040"/>
            <a:ext cx="2024640" cy="202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Функции активации. ReLU (rectified linear unit)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Google Shape;262;p43"/>
          <p:cNvSpPr/>
          <p:nvPr/>
        </p:nvSpPr>
        <p:spPr>
          <a:xfrm>
            <a:off x="4607640" y="4336920"/>
            <a:ext cx="4536000" cy="5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Недостатки:</a:t>
            </a:r>
            <a:endParaRPr b="0" lang="en-US" sz="1200" spc="-1" strike="noStrike">
              <a:latin typeface="Arial"/>
            </a:endParaRPr>
          </a:p>
          <a:p>
            <a:pPr marL="457200" indent="-3049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Может “умереть” в области слева от 0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485" name="Google Shape;263;p43" descr="relu(x)=max(0,x)"/>
          <p:cNvPicPr/>
          <p:nvPr/>
        </p:nvPicPr>
        <p:blipFill>
          <a:blip r:embed="rId1"/>
          <a:stretch/>
        </p:blipFill>
        <p:spPr>
          <a:xfrm>
            <a:off x="779400" y="1591560"/>
            <a:ext cx="3049560" cy="419040"/>
          </a:xfrm>
          <a:prstGeom prst="rect">
            <a:avLst/>
          </a:prstGeom>
          <a:ln w="0">
            <a:noFill/>
          </a:ln>
        </p:spPr>
      </p:pic>
      <p:pic>
        <p:nvPicPr>
          <p:cNvPr id="486" name="Google Shape;264;p43" descr=""/>
          <p:cNvPicPr/>
          <p:nvPr/>
        </p:nvPicPr>
        <p:blipFill>
          <a:blip r:embed="rId2"/>
          <a:stretch/>
        </p:blipFill>
        <p:spPr>
          <a:xfrm>
            <a:off x="4490280" y="1360440"/>
            <a:ext cx="2007720" cy="2002680"/>
          </a:xfrm>
          <a:prstGeom prst="rect">
            <a:avLst/>
          </a:prstGeom>
          <a:ln w="0">
            <a:noFill/>
          </a:ln>
        </p:spPr>
      </p:pic>
      <p:pic>
        <p:nvPicPr>
          <p:cNvPr id="487" name="Google Shape;265;p43" descr=""/>
          <p:cNvPicPr/>
          <p:nvPr/>
        </p:nvPicPr>
        <p:blipFill>
          <a:blip r:embed="rId3"/>
          <a:stretch/>
        </p:blipFill>
        <p:spPr>
          <a:xfrm>
            <a:off x="6877440" y="1360440"/>
            <a:ext cx="2007720" cy="200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ffffff"/>
                </a:solidFill>
                <a:latin typeface="Raleway"/>
                <a:ea typeface="Raleway"/>
              </a:rPr>
              <a:t>Начало.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sldNum" idx="1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7944808-11C8-46A4-94A8-D522B0B26357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Функции активации. Другие функции активации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9" name="Google Shape;271;p44" descr=""/>
          <p:cNvPicPr/>
          <p:nvPr/>
        </p:nvPicPr>
        <p:blipFill>
          <a:blip r:embed="rId1"/>
          <a:stretch/>
        </p:blipFill>
        <p:spPr>
          <a:xfrm>
            <a:off x="2099160" y="1450080"/>
            <a:ext cx="4945320" cy="327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687600" y="54972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Тренировка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1" name="Google Shape;277;p45" descr=""/>
          <p:cNvPicPr/>
          <p:nvPr/>
        </p:nvPicPr>
        <p:blipFill>
          <a:blip r:embed="rId1"/>
          <a:stretch/>
        </p:blipFill>
        <p:spPr>
          <a:xfrm>
            <a:off x="2295000" y="1835280"/>
            <a:ext cx="4554000" cy="235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Граф вычислений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3" name="Google Shape;283;p46" descr=""/>
          <p:cNvPicPr/>
          <p:nvPr/>
        </p:nvPicPr>
        <p:blipFill>
          <a:blip r:embed="rId1"/>
          <a:stretch/>
        </p:blipFill>
        <p:spPr>
          <a:xfrm>
            <a:off x="735120" y="2142000"/>
            <a:ext cx="7673040" cy="95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Алгоритм обратного распространения ошибки. Backpropagation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Google Shape;289;p47"/>
          <p:cNvSpPr/>
          <p:nvPr/>
        </p:nvSpPr>
        <p:spPr>
          <a:xfrm>
            <a:off x="736560" y="1328760"/>
            <a:ext cx="7585920" cy="73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Алгоритм обратного распространения ошибки позволяет находить градиенты для любого графа вычислений, если функция которую он описывает дифференцируема (каждый из узлов дифференцируемый). В его основе лежит правило взятия производной сложной функции (chain rule).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496" name="Google Shape;290;p47" descr="f(g(x))"/>
          <p:cNvPicPr/>
          <p:nvPr/>
        </p:nvPicPr>
        <p:blipFill>
          <a:blip r:embed="rId1"/>
          <a:stretch/>
        </p:blipFill>
        <p:spPr>
          <a:xfrm>
            <a:off x="1985040" y="2758320"/>
            <a:ext cx="1037520" cy="396720"/>
          </a:xfrm>
          <a:prstGeom prst="rect">
            <a:avLst/>
          </a:prstGeom>
          <a:ln w="28440">
            <a:solidFill>
              <a:srgbClr val="c9daf8"/>
            </a:solidFill>
            <a:round/>
          </a:ln>
        </p:spPr>
      </p:pic>
      <p:pic>
        <p:nvPicPr>
          <p:cNvPr id="497" name="Google Shape;291;p47" descr="\frac{df}{dx} = \frac{df}{dg}\frac{dg}{dx}"/>
          <p:cNvPicPr/>
          <p:nvPr/>
        </p:nvPicPr>
        <p:blipFill>
          <a:blip r:embed="rId2"/>
          <a:stretch/>
        </p:blipFill>
        <p:spPr>
          <a:xfrm>
            <a:off x="4436640" y="2784240"/>
            <a:ext cx="2596320" cy="996120"/>
          </a:xfrm>
          <a:prstGeom prst="rect">
            <a:avLst/>
          </a:prstGeom>
          <a:ln w="28440">
            <a:solidFill>
              <a:srgbClr val="f4cccc"/>
            </a:solidFill>
            <a:round/>
          </a:ln>
        </p:spPr>
      </p:pic>
      <p:sp>
        <p:nvSpPr>
          <p:cNvPr id="498" name="Google Shape;292;p47"/>
          <p:cNvSpPr/>
          <p:nvPr/>
        </p:nvSpPr>
        <p:spPr>
          <a:xfrm flipH="1" rot="16200000">
            <a:off x="3806640" y="1852200"/>
            <a:ext cx="625320" cy="3230640"/>
          </a:xfrm>
          <a:prstGeom prst="curvedConnector3">
            <a:avLst>
              <a:gd name="adj1" fmla="val 138054"/>
            </a:avLst>
          </a:prstGeom>
          <a:noFill/>
          <a:ln w="9360">
            <a:solidFill>
              <a:srgbClr val="d9ead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Google Shape;293;p47"/>
          <p:cNvSpPr/>
          <p:nvPr/>
        </p:nvSpPr>
        <p:spPr>
          <a:xfrm>
            <a:off x="8487000" y="4774320"/>
            <a:ext cx="65664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2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3"/>
              </a:rPr>
              <a:t>ссылка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Тренируемся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1" name="Google Shape;299;p 5" descr="f(g(x))"/>
          <p:cNvPicPr/>
          <p:nvPr/>
        </p:nvPicPr>
        <p:blipFill>
          <a:blip r:embed="rId1"/>
          <a:stretch/>
        </p:blipFill>
        <p:spPr>
          <a:xfrm>
            <a:off x="3814560" y="1278360"/>
            <a:ext cx="597960" cy="228600"/>
          </a:xfrm>
          <a:prstGeom prst="rect">
            <a:avLst/>
          </a:prstGeom>
          <a:ln w="28440">
            <a:solidFill>
              <a:srgbClr val="c9daf8"/>
            </a:solidFill>
            <a:round/>
          </a:ln>
        </p:spPr>
      </p:pic>
      <p:pic>
        <p:nvPicPr>
          <p:cNvPr id="502" name="Google Shape;300;p 5" descr="\frac{df}{dx} = \frac{df}{dg}\frac{dg}{dx}"/>
          <p:cNvPicPr/>
          <p:nvPr/>
        </p:nvPicPr>
        <p:blipFill>
          <a:blip r:embed="rId2"/>
          <a:stretch/>
        </p:blipFill>
        <p:spPr>
          <a:xfrm>
            <a:off x="4943160" y="1199880"/>
            <a:ext cx="1005840" cy="385560"/>
          </a:xfrm>
          <a:prstGeom prst="rect">
            <a:avLst/>
          </a:prstGeom>
          <a:ln w="28440">
            <a:solidFill>
              <a:srgbClr val="f4cccc"/>
            </a:solidFill>
            <a:round/>
          </a:ln>
        </p:spPr>
      </p:pic>
      <p:pic>
        <p:nvPicPr>
          <p:cNvPr id="503" name="Google Shape;301;p 5" descr="f(x, w_0, w_1) = 1 + e^{w_0 + w_1x}"/>
          <p:cNvPicPr/>
          <p:nvPr/>
        </p:nvPicPr>
        <p:blipFill>
          <a:blip r:embed="rId3"/>
          <a:stretch/>
        </p:blipFill>
        <p:spPr>
          <a:xfrm>
            <a:off x="6449760" y="1264680"/>
            <a:ext cx="2412720" cy="255960"/>
          </a:xfrm>
          <a:prstGeom prst="rect">
            <a:avLst/>
          </a:prstGeom>
          <a:ln w="28440">
            <a:solidFill>
              <a:srgbClr val="ead1dc"/>
            </a:solidFill>
            <a:round/>
          </a:ln>
        </p:spPr>
      </p:pic>
      <p:pic>
        <p:nvPicPr>
          <p:cNvPr id="504" name="Google Shape;302;p 5" descr=""/>
          <p:cNvPicPr/>
          <p:nvPr/>
        </p:nvPicPr>
        <p:blipFill>
          <a:blip r:embed="rId4"/>
          <a:stretch/>
        </p:blipFill>
        <p:spPr>
          <a:xfrm>
            <a:off x="1797120" y="2081160"/>
            <a:ext cx="5549400" cy="215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Тренируемся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6" name="Google Shape;299;p 2" descr="f(g(x))"/>
          <p:cNvPicPr/>
          <p:nvPr/>
        </p:nvPicPr>
        <p:blipFill>
          <a:blip r:embed="rId1"/>
          <a:stretch/>
        </p:blipFill>
        <p:spPr>
          <a:xfrm>
            <a:off x="3814560" y="1278360"/>
            <a:ext cx="597960" cy="228600"/>
          </a:xfrm>
          <a:prstGeom prst="rect">
            <a:avLst/>
          </a:prstGeom>
          <a:ln w="28440">
            <a:solidFill>
              <a:srgbClr val="c9daf8"/>
            </a:solidFill>
            <a:round/>
          </a:ln>
        </p:spPr>
      </p:pic>
      <p:pic>
        <p:nvPicPr>
          <p:cNvPr id="507" name="Google Shape;300;p 2" descr="\frac{df}{dx} = \frac{df}{dg}\frac{dg}{dx}"/>
          <p:cNvPicPr/>
          <p:nvPr/>
        </p:nvPicPr>
        <p:blipFill>
          <a:blip r:embed="rId2"/>
          <a:stretch/>
        </p:blipFill>
        <p:spPr>
          <a:xfrm>
            <a:off x="4943160" y="1199880"/>
            <a:ext cx="1005840" cy="385560"/>
          </a:xfrm>
          <a:prstGeom prst="rect">
            <a:avLst/>
          </a:prstGeom>
          <a:ln w="28440">
            <a:solidFill>
              <a:srgbClr val="f4cccc"/>
            </a:solidFill>
            <a:round/>
          </a:ln>
        </p:spPr>
      </p:pic>
      <p:pic>
        <p:nvPicPr>
          <p:cNvPr id="508" name="Google Shape;301;p 2" descr="f(x, w_0, w_1) = 1 + e^{w_0 + w_1x}"/>
          <p:cNvPicPr/>
          <p:nvPr/>
        </p:nvPicPr>
        <p:blipFill>
          <a:blip r:embed="rId3"/>
          <a:stretch/>
        </p:blipFill>
        <p:spPr>
          <a:xfrm>
            <a:off x="6449760" y="1264680"/>
            <a:ext cx="2412720" cy="255960"/>
          </a:xfrm>
          <a:prstGeom prst="rect">
            <a:avLst/>
          </a:prstGeom>
          <a:ln w="28440">
            <a:solidFill>
              <a:srgbClr val="ead1dc"/>
            </a:solidFill>
            <a:round/>
          </a:ln>
        </p:spPr>
      </p:pic>
      <p:pic>
        <p:nvPicPr>
          <p:cNvPr id="509" name="Google Shape;302;p 2" descr=""/>
          <p:cNvPicPr/>
          <p:nvPr/>
        </p:nvPicPr>
        <p:blipFill>
          <a:blip r:embed="rId4"/>
          <a:stretch/>
        </p:blipFill>
        <p:spPr>
          <a:xfrm>
            <a:off x="1797120" y="2081160"/>
            <a:ext cx="5549400" cy="215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Тренируемся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1" name="Google Shape;299;p 3" descr="f(g(x))"/>
          <p:cNvPicPr/>
          <p:nvPr/>
        </p:nvPicPr>
        <p:blipFill>
          <a:blip r:embed="rId1"/>
          <a:stretch/>
        </p:blipFill>
        <p:spPr>
          <a:xfrm>
            <a:off x="3814560" y="1278360"/>
            <a:ext cx="597960" cy="228600"/>
          </a:xfrm>
          <a:prstGeom prst="rect">
            <a:avLst/>
          </a:prstGeom>
          <a:ln w="28440">
            <a:solidFill>
              <a:srgbClr val="c9daf8"/>
            </a:solidFill>
            <a:round/>
          </a:ln>
        </p:spPr>
      </p:pic>
      <p:pic>
        <p:nvPicPr>
          <p:cNvPr id="512" name="Google Shape;300;p 3" descr="\frac{df}{dx} = \frac{df}{dg}\frac{dg}{dx}"/>
          <p:cNvPicPr/>
          <p:nvPr/>
        </p:nvPicPr>
        <p:blipFill>
          <a:blip r:embed="rId2"/>
          <a:stretch/>
        </p:blipFill>
        <p:spPr>
          <a:xfrm>
            <a:off x="4943160" y="1199880"/>
            <a:ext cx="1005840" cy="385560"/>
          </a:xfrm>
          <a:prstGeom prst="rect">
            <a:avLst/>
          </a:prstGeom>
          <a:ln w="28440">
            <a:solidFill>
              <a:srgbClr val="f4cccc"/>
            </a:solidFill>
            <a:round/>
          </a:ln>
        </p:spPr>
      </p:pic>
      <p:pic>
        <p:nvPicPr>
          <p:cNvPr id="513" name="Google Shape;301;p 3" descr="f(x, w_0, w_1) = 1 + e^{w_0 + w_1x}"/>
          <p:cNvPicPr/>
          <p:nvPr/>
        </p:nvPicPr>
        <p:blipFill>
          <a:blip r:embed="rId3"/>
          <a:stretch/>
        </p:blipFill>
        <p:spPr>
          <a:xfrm>
            <a:off x="6449760" y="1264680"/>
            <a:ext cx="2412720" cy="255960"/>
          </a:xfrm>
          <a:prstGeom prst="rect">
            <a:avLst/>
          </a:prstGeom>
          <a:ln w="28440">
            <a:solidFill>
              <a:srgbClr val="ead1dc"/>
            </a:solidFill>
            <a:round/>
          </a:ln>
        </p:spPr>
      </p:pic>
      <p:pic>
        <p:nvPicPr>
          <p:cNvPr id="514" name="Google Shape;302;p 3" descr=""/>
          <p:cNvPicPr/>
          <p:nvPr/>
        </p:nvPicPr>
        <p:blipFill>
          <a:blip r:embed="rId4"/>
          <a:stretch/>
        </p:blipFill>
        <p:spPr>
          <a:xfrm>
            <a:off x="1797120" y="2081160"/>
            <a:ext cx="5549400" cy="215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Общая схема вычисления градиента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6" name="Google Shape;308;p49" descr=""/>
          <p:cNvPicPr/>
          <p:nvPr/>
        </p:nvPicPr>
        <p:blipFill>
          <a:blip r:embed="rId1"/>
          <a:stretch/>
        </p:blipFill>
        <p:spPr>
          <a:xfrm>
            <a:off x="2112480" y="1767240"/>
            <a:ext cx="4918320" cy="202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Уточнения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8" name="Google Shape;314;p50" descr=""/>
          <p:cNvPicPr/>
          <p:nvPr/>
        </p:nvPicPr>
        <p:blipFill>
          <a:blip r:embed="rId1"/>
          <a:stretch/>
        </p:blipFill>
        <p:spPr>
          <a:xfrm>
            <a:off x="1965600" y="1677600"/>
            <a:ext cx="5212800" cy="230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319;p51" descr=""/>
          <p:cNvPicPr/>
          <p:nvPr/>
        </p:nvPicPr>
        <p:blipFill>
          <a:blip r:embed="rId1"/>
          <a:srcRect l="0" t="0" r="0" b="5437"/>
          <a:stretch/>
        </p:blipFill>
        <p:spPr>
          <a:xfrm>
            <a:off x="3016080" y="1125000"/>
            <a:ext cx="3111480" cy="289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144;p27" descr=""/>
          <p:cNvPicPr/>
          <p:nvPr/>
        </p:nvPicPr>
        <p:blipFill>
          <a:blip r:embed="rId1"/>
          <a:srcRect l="0" t="47668" r="0" b="0"/>
          <a:stretch/>
        </p:blipFill>
        <p:spPr>
          <a:xfrm>
            <a:off x="455400" y="1646280"/>
            <a:ext cx="4655160" cy="1560240"/>
          </a:xfrm>
          <a:prstGeom prst="rect">
            <a:avLst/>
          </a:prstGeom>
          <a:ln w="0">
            <a:noFill/>
          </a:ln>
        </p:spPr>
      </p:pic>
      <p:pic>
        <p:nvPicPr>
          <p:cNvPr id="431" name="Google Shape;145;p27" descr=""/>
          <p:cNvPicPr/>
          <p:nvPr/>
        </p:nvPicPr>
        <p:blipFill>
          <a:blip r:embed="rId2"/>
          <a:srcRect l="0" t="5337" r="0" b="0"/>
          <a:stretch/>
        </p:blipFill>
        <p:spPr>
          <a:xfrm>
            <a:off x="6319080" y="2908800"/>
            <a:ext cx="2153520" cy="2047320"/>
          </a:xfrm>
          <a:prstGeom prst="rect">
            <a:avLst/>
          </a:prstGeom>
          <a:ln w="0">
            <a:noFill/>
          </a:ln>
        </p:spPr>
      </p:pic>
      <p:pic>
        <p:nvPicPr>
          <p:cNvPr id="432" name="Google Shape;146;p27" descr=""/>
          <p:cNvPicPr/>
          <p:nvPr/>
        </p:nvPicPr>
        <p:blipFill>
          <a:blip r:embed="rId3"/>
          <a:stretch/>
        </p:blipFill>
        <p:spPr>
          <a:xfrm>
            <a:off x="6319080" y="1111680"/>
            <a:ext cx="2589480" cy="1612080"/>
          </a:xfrm>
          <a:prstGeom prst="rect">
            <a:avLst/>
          </a:prstGeom>
          <a:ln w="0">
            <a:noFill/>
          </a:ln>
        </p:spPr>
      </p:pic>
      <p:pic>
        <p:nvPicPr>
          <p:cNvPr id="433" name="Google Shape;147;p27" descr=""/>
          <p:cNvPicPr/>
          <p:nvPr/>
        </p:nvPicPr>
        <p:blipFill>
          <a:blip r:embed="rId4"/>
          <a:stretch/>
        </p:blipFill>
        <p:spPr>
          <a:xfrm>
            <a:off x="981720" y="3618000"/>
            <a:ext cx="3925800" cy="1330200"/>
          </a:xfrm>
          <a:prstGeom prst="rect">
            <a:avLst/>
          </a:prstGeom>
          <a:ln w="0">
            <a:noFill/>
          </a:ln>
        </p:spPr>
      </p:pic>
      <p:pic>
        <p:nvPicPr>
          <p:cNvPr id="434" name="Google Shape;148;p27" descr=""/>
          <p:cNvPicPr/>
          <p:nvPr/>
        </p:nvPicPr>
        <p:blipFill>
          <a:blip r:embed="rId5"/>
          <a:stretch/>
        </p:blipFill>
        <p:spPr>
          <a:xfrm>
            <a:off x="2809440" y="521280"/>
            <a:ext cx="1572480" cy="104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153;p28" descr=""/>
          <p:cNvPicPr/>
          <p:nvPr/>
        </p:nvPicPr>
        <p:blipFill>
          <a:blip r:embed="rId1"/>
          <a:stretch/>
        </p:blipFill>
        <p:spPr>
          <a:xfrm>
            <a:off x="809640" y="1432080"/>
            <a:ext cx="2992320" cy="3047760"/>
          </a:xfrm>
          <a:prstGeom prst="rect">
            <a:avLst/>
          </a:prstGeom>
          <a:ln w="0">
            <a:noFill/>
          </a:ln>
        </p:spPr>
      </p:pic>
      <p:pic>
        <p:nvPicPr>
          <p:cNvPr id="436" name="Google Shape;154;p28" descr=""/>
          <p:cNvPicPr/>
          <p:nvPr/>
        </p:nvPicPr>
        <p:blipFill>
          <a:blip r:embed="rId2"/>
          <a:stretch/>
        </p:blipFill>
        <p:spPr>
          <a:xfrm>
            <a:off x="5330880" y="1386720"/>
            <a:ext cx="3175200" cy="3069360"/>
          </a:xfrm>
          <a:prstGeom prst="rect">
            <a:avLst/>
          </a:prstGeom>
          <a:ln w="0">
            <a:noFill/>
          </a:ln>
        </p:spPr>
      </p:pic>
      <p:sp>
        <p:nvSpPr>
          <p:cNvPr id="437" name="Google Shape;155;p28"/>
          <p:cNvSpPr/>
          <p:nvPr/>
        </p:nvSpPr>
        <p:spPr>
          <a:xfrm>
            <a:off x="7993800" y="4629600"/>
            <a:ext cx="64332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2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3"/>
              </a:rPr>
              <a:t>ссылка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38" name="Google Shape;156;p28"/>
          <p:cNvSpPr/>
          <p:nvPr/>
        </p:nvSpPr>
        <p:spPr>
          <a:xfrm>
            <a:off x="809640" y="4629600"/>
            <a:ext cx="64332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2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4"/>
              </a:rPr>
              <a:t>ссылка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439" name="Google Shape;157;p28" descr=""/>
          <p:cNvPicPr/>
          <p:nvPr/>
        </p:nvPicPr>
        <p:blipFill>
          <a:blip r:embed="rId5"/>
          <a:srcRect l="0" t="0" r="0" b="5711"/>
          <a:stretch/>
        </p:blipFill>
        <p:spPr>
          <a:xfrm>
            <a:off x="2906280" y="593640"/>
            <a:ext cx="1845360" cy="130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Вспомним логистическую регрессию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1" name="Google Shape;163;p29" descr=""/>
          <p:cNvPicPr/>
          <p:nvPr/>
        </p:nvPicPr>
        <p:blipFill>
          <a:blip r:embed="rId1"/>
          <a:stretch/>
        </p:blipFill>
        <p:spPr>
          <a:xfrm>
            <a:off x="794520" y="1975680"/>
            <a:ext cx="4646880" cy="1919880"/>
          </a:xfrm>
          <a:prstGeom prst="rect">
            <a:avLst/>
          </a:prstGeom>
          <a:ln w="0">
            <a:noFill/>
          </a:ln>
        </p:spPr>
      </p:pic>
      <p:sp>
        <p:nvSpPr>
          <p:cNvPr id="442" name="Google Shape;164;p29"/>
          <p:cNvSpPr/>
          <p:nvPr/>
        </p:nvSpPr>
        <p:spPr>
          <a:xfrm>
            <a:off x="5330160" y="2633040"/>
            <a:ext cx="85176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53360" bIns="15336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000" spc="-1" strike="noStrike">
                <a:solidFill>
                  <a:srgbClr val="000000"/>
                </a:solidFill>
                <a:latin typeface="Lato"/>
                <a:ea typeface="Lato"/>
              </a:rPr>
              <a:t>output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А если классов больше, чем 2…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4" name="Google Shape;170;p30" descr=""/>
          <p:cNvPicPr/>
          <p:nvPr/>
        </p:nvPicPr>
        <p:blipFill>
          <a:blip r:embed="rId1"/>
          <a:stretch/>
        </p:blipFill>
        <p:spPr>
          <a:xfrm>
            <a:off x="695520" y="1522800"/>
            <a:ext cx="3504600" cy="299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Ещё разок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6" name="Google Shape;176;p31" descr=""/>
          <p:cNvPicPr/>
          <p:nvPr/>
        </p:nvPicPr>
        <p:blipFill>
          <a:blip r:embed="rId1"/>
          <a:stretch/>
        </p:blipFill>
        <p:spPr>
          <a:xfrm>
            <a:off x="759240" y="1494000"/>
            <a:ext cx="4317840" cy="297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Бинарная классификация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8" name="Google Shape;182;p32" descr=""/>
          <p:cNvPicPr/>
          <p:nvPr/>
        </p:nvPicPr>
        <p:blipFill>
          <a:blip r:embed="rId1"/>
          <a:stretch/>
        </p:blipFill>
        <p:spPr>
          <a:xfrm>
            <a:off x="546120" y="1563480"/>
            <a:ext cx="5711400" cy="260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Softmax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0" name="Google Shape;188;p33" descr=""/>
          <p:cNvPicPr/>
          <p:nvPr/>
        </p:nvPicPr>
        <p:blipFill>
          <a:blip r:embed="rId1"/>
          <a:stretch/>
        </p:blipFill>
        <p:spPr>
          <a:xfrm>
            <a:off x="747000" y="1859400"/>
            <a:ext cx="3871440" cy="241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2023-10-03T13:52:13Z</dcterms:modified>
  <cp:revision>3</cp:revision>
  <dc:subject/>
  <dc:title/>
</cp:coreProperties>
</file>